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70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584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434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2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60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3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47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5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7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9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78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14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30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37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45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99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35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242396-2096-47D1-8460-9338B034F928}" type="datetimeFigureOut">
              <a:rPr lang="pl-PL" smtClean="0"/>
              <a:t>27.07.2020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12D7-2C84-4E88-B2F0-5087D796F2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946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uszyca.p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A5645B-B5ED-4975-A650-C78CD74C5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4500" b="1" dirty="0">
                <a:solidFill>
                  <a:srgbClr val="EBEBEB"/>
                </a:solidFill>
              </a:rPr>
              <a:t>Strategia Rozwoju Elektromobilności dla Gminy Głuszyca do roku 2035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5B55DC-35D7-4E73-8E05-3AC7DFF03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5192889"/>
            <a:ext cx="5222326" cy="93697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l-PL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Niniejszy materiał został sfinansowany ze środków Narodowego Funduszu Ochrony Środowiska i Gospodarki Wodnej. </a:t>
            </a:r>
          </a:p>
          <a:p>
            <a:pPr algn="just">
              <a:lnSpc>
                <a:spcPct val="90000"/>
              </a:lnSpc>
            </a:pPr>
            <a:r>
              <a:rPr lang="pl-PL" sz="1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Za jego treść odpowiada wyłącznie Gmina Głuszyca</a:t>
            </a:r>
          </a:p>
          <a:p>
            <a:pPr>
              <a:lnSpc>
                <a:spcPct val="90000"/>
              </a:lnSpc>
            </a:pPr>
            <a:endParaRPr lang="pl-PL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58701F4-73A6-4C8D-ABBC-7EF2381DC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0" y="2941249"/>
            <a:ext cx="2936836" cy="12041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970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D3E6CD-434E-4F2B-91F8-1CB2A515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EBEBEB"/>
                </a:solidFill>
              </a:rPr>
              <a:t>Modernizacja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  <a:r>
              <a:rPr lang="en-US" sz="3600" b="1" dirty="0" err="1">
                <a:solidFill>
                  <a:srgbClr val="EBEBEB"/>
                </a:solidFill>
              </a:rPr>
              <a:t>przystanków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  <a:r>
              <a:rPr lang="en-US" sz="3600" b="1" dirty="0" err="1">
                <a:solidFill>
                  <a:srgbClr val="EBEBEB"/>
                </a:solidFill>
              </a:rPr>
              <a:t>autobusowych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4ABACB-049B-46D4-9131-FC2E0B083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</a:rPr>
              <a:t>Istotnym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elementem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infrastruktury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komunikacji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gminnej</a:t>
            </a:r>
            <a:r>
              <a:rPr lang="en-US" dirty="0">
                <a:solidFill>
                  <a:srgbClr val="FFFFFF"/>
                </a:solidFill>
              </a:rPr>
              <a:t> jest </a:t>
            </a:r>
            <a:r>
              <a:rPr lang="en-US" dirty="0" err="1">
                <a:solidFill>
                  <a:srgbClr val="FFFFFF"/>
                </a:solidFill>
              </a:rPr>
              <a:t>także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jakość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przystanków</a:t>
            </a:r>
            <a:r>
              <a:rPr lang="en-US" dirty="0">
                <a:solidFill>
                  <a:srgbClr val="FFFFFF"/>
                </a:solidFill>
              </a:rPr>
              <a:t>                        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informacji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która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dociera</a:t>
            </a:r>
            <a:r>
              <a:rPr lang="en-US" dirty="0">
                <a:solidFill>
                  <a:srgbClr val="FFFFFF"/>
                </a:solidFill>
              </a:rPr>
              <a:t> do </a:t>
            </a:r>
            <a:r>
              <a:rPr lang="en-US" dirty="0" err="1">
                <a:solidFill>
                  <a:srgbClr val="FFFFFF"/>
                </a:solidFill>
              </a:rPr>
              <a:t>mieszkańców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dirty="0" err="1">
                <a:solidFill>
                  <a:srgbClr val="FFFFFF"/>
                </a:solidFill>
              </a:rPr>
              <a:t>Aktualną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infrastrukturę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przystankową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ocenić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można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jako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wystarczając</a:t>
            </a:r>
            <a:r>
              <a:rPr lang="pl-PL" dirty="0">
                <a:solidFill>
                  <a:srgbClr val="FFFFFF"/>
                </a:solidFill>
              </a:rPr>
              <a:t>ą</a:t>
            </a:r>
            <a:r>
              <a:rPr lang="en-US" dirty="0">
                <a:solidFill>
                  <a:srgbClr val="FFFFFF"/>
                </a:solidFill>
              </a:rPr>
              <a:t> do </a:t>
            </a:r>
            <a:r>
              <a:rPr lang="en-US" dirty="0" err="1">
                <a:solidFill>
                  <a:srgbClr val="FFFFFF"/>
                </a:solidFill>
              </a:rPr>
              <a:t>obsługi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ruchu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komunikacji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gminnej</a:t>
            </a:r>
            <a:r>
              <a:rPr lang="en-US" dirty="0">
                <a:solidFill>
                  <a:srgbClr val="FFFFFF"/>
                </a:solidFill>
              </a:rPr>
              <a:t>, ale w </a:t>
            </a:r>
            <a:r>
              <a:rPr lang="en-US" dirty="0" err="1">
                <a:solidFill>
                  <a:srgbClr val="FFFFFF"/>
                </a:solidFill>
              </a:rPr>
              <a:t>dalszej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perspektywie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obowiązywania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strategii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należałoby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zastanowić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się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możliwością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budowy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zintegrowanych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przystanków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autobusowych</a:t>
            </a:r>
            <a:r>
              <a:rPr lang="en-US" dirty="0">
                <a:solidFill>
                  <a:srgbClr val="FFFFFF"/>
                </a:solidFill>
              </a:rPr>
              <a:t> w </a:t>
            </a:r>
            <a:r>
              <a:rPr lang="en-US" dirty="0" err="1">
                <a:solidFill>
                  <a:srgbClr val="FFFFFF"/>
                </a:solidFill>
              </a:rPr>
              <a:t>miejscach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najczęściej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uczęszczanych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przystanków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F1581EE-80D7-4BB4-9A69-4153428580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19831" r="27156" b="-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03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93348-7F2E-404B-8110-F4E6234E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24178"/>
            <a:ext cx="9404723" cy="1729070"/>
          </a:xfrm>
        </p:spPr>
        <p:txBody>
          <a:bodyPr/>
          <a:lstStyle/>
          <a:p>
            <a:pPr algn="ctr"/>
            <a:r>
              <a:rPr lang="pl-PL" b="1" dirty="0"/>
              <a:t>Strategia Rozwoju Elektromobilności dla Gminy Głuszyca do roku 2035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E44E3E-B752-404D-9290-395B3006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57778"/>
            <a:ext cx="8946541" cy="3990621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Rozwój niskoemisyjnych lub nawet </a:t>
            </a:r>
            <a:r>
              <a:rPr lang="pl-PL" dirty="0" err="1"/>
              <a:t>bezemisyjnych</a:t>
            </a:r>
            <a:r>
              <a:rPr lang="pl-PL" dirty="0"/>
              <a:t> form transportu wpisuje się w założenia lokalnych dokumentów strategicznych których głównym celem jest zapewnienie zrównoważonego rozwoju Gminy Głuszyca w poszanowaniu zasobów środowiskowych jednostki. </a:t>
            </a:r>
          </a:p>
          <a:p>
            <a:pPr algn="just"/>
            <a:r>
              <a:rPr lang="pl-PL" dirty="0"/>
              <a:t>Dzięki ograniczaniu niskiej emisji oprócz wymiernych korzyści jakimi będzie poprawa jakości powietrza poprawie ulegnie strefa zdrowotna i ekonomiczna mieszkańców.</a:t>
            </a:r>
          </a:p>
          <a:p>
            <a:pPr algn="just"/>
            <a:r>
              <a:rPr lang="pl-PL" dirty="0"/>
              <a:t>Dzięki realizacji z zakresu rozwoju elektromobilności na terenie gminy polepszeniu ulegnie także strefa infrastrukturalna gminy. </a:t>
            </a:r>
          </a:p>
        </p:txBody>
      </p:sp>
    </p:spTree>
    <p:extLst>
      <p:ext uri="{BB962C8B-B14F-4D97-AF65-F5344CB8AC3E}">
        <p14:creationId xmlns:p14="http://schemas.microsoft.com/office/powerpoint/2010/main" val="239886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D2DD4D-2A06-40D3-97B2-31C53906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KONSULTACJE SPOŁECZNE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CA5CD2-B1D3-4003-848C-9DE77405B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218993"/>
          </a:xfrm>
        </p:spPr>
        <p:txBody>
          <a:bodyPr/>
          <a:lstStyle/>
          <a:p>
            <a:pPr algn="just"/>
            <a:r>
              <a:rPr lang="pl-PL" dirty="0"/>
              <a:t>Ze względu na panującą w kraju sytuację epidemiologiczną konsultacje społeczne projektu dokumentu odbywać będą się w formie on-line</a:t>
            </a:r>
          </a:p>
          <a:p>
            <a:pPr algn="just"/>
            <a:r>
              <a:rPr lang="pl-PL" dirty="0"/>
              <a:t>Już teraz zapraszamy na stronę internetową Gminy Głuszyca- </a:t>
            </a:r>
            <a:r>
              <a:rPr lang="pl-PL" dirty="0">
                <a:hlinkClick r:id="rId2"/>
              </a:rPr>
              <a:t>www.gluszyca.pl</a:t>
            </a:r>
            <a:r>
              <a:rPr lang="pl-PL" dirty="0"/>
              <a:t> na której znajdziesz projekt dokumentu oraz formularz za pomocą którego będziesz mógł przesłać nam swoje uwagi. </a:t>
            </a:r>
          </a:p>
          <a:p>
            <a:pPr algn="just"/>
            <a:r>
              <a:rPr lang="pl-PL" dirty="0"/>
              <a:t>Informację dotyczące konsultacji społecznych dostępne będą także na profilach społecznościowych Gminy Głuszyca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0B5F712-1C0F-4929-9D43-C80078C9C315}"/>
              </a:ext>
            </a:extLst>
          </p:cNvPr>
          <p:cNvSpPr txBox="1"/>
          <p:nvPr/>
        </p:nvSpPr>
        <p:spPr>
          <a:xfrm>
            <a:off x="1103311" y="6035950"/>
            <a:ext cx="8946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ZAPRASZAMY</a:t>
            </a:r>
          </a:p>
        </p:txBody>
      </p:sp>
    </p:spTree>
    <p:extLst>
      <p:ext uri="{BB962C8B-B14F-4D97-AF65-F5344CB8AC3E}">
        <p14:creationId xmlns:p14="http://schemas.microsoft.com/office/powerpoint/2010/main" val="140623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rysunek, żywność&#10;&#10;Opis wygenerowany automatycznie">
            <a:extLst>
              <a:ext uri="{FF2B5EF4-FFF2-40B4-BE49-F238E27FC236}">
                <a16:creationId xmlns:a16="http://schemas.microsoft.com/office/drawing/2014/main" id="{08CDDC83-44DE-4F11-A766-888EBCFB8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3" r="-1" b="3507"/>
          <a:stretch/>
        </p:blipFill>
        <p:spPr>
          <a:xfrm>
            <a:off x="1" y="-5"/>
            <a:ext cx="12191695" cy="5074677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534A6E-51F8-4C6F-860C-9D70F0D9E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4756256"/>
            <a:ext cx="10407602" cy="145404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Strategia Rozwoju Elektromobilności dla Gminy Głuszyca do roku 2035 została sfinansowana ze środków Narodowego Funduszu Ochrony Środowiska i Gospodarki Wodnej.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1818EA5-1238-43B2-9503-A638ED82F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48" y="5376510"/>
            <a:ext cx="2761939" cy="11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8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B3A93-7E58-4B31-AD3C-E6CF35AD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/>
              <a:t>Elektromobilność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24CCE3-72D9-4464-974E-3FCBA1FB9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000" dirty="0"/>
              <a:t>Ogół zagadnień dotyczących stosowania i użytkowania pojazdów z napędem elektrycznym. Pojęcie to odnosi się zarówno do technicznych, jak i eksploatacyjnych aspektów pojazdów elektrycznych, technologii oraz infrastruktury ładowania. Pojęcie elektromobilności odnosi się także do strefy społecznej, prawnej oraz gospodarczej. </a:t>
            </a:r>
          </a:p>
          <a:p>
            <a:pPr algn="just"/>
            <a:r>
              <a:rPr lang="pl-PL" sz="2000" dirty="0"/>
              <a:t>Rozwój elektromobilności to także zmiana nawyków komunikacyjnych. Wybór transportu zbiorowego lub transportu bezemisyjnego w miejsce indywidualnych form transportu emisyjnego także oddziałuje na strefę społeczno-ekonomiczną.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087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820396-4675-436A-8563-719653F7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/>
              <a:t>Prawo a elektromobilność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E152EC-7889-481D-B887-F7C6A636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Zarówno w Polsce jak i na poziomie Unii Europejskiej dopiero od niedawna zaczęto wprowadzać prawne regulacje dotyczące rozwoju nieemisyjnych środków transportu. Kluczowym zapisem prawa unijnego, który w kompleksowy sposób wskazywał zagadnienia związane z rozwojem infrastruktury paliw alternatywnych jest Dyrektywa 2014/94/UE. Konieczność stosowania zapisów Dyrektywy 2014/94/UE skutkowała stworzeniem przez polskie władze Planu Rozwoju Elektromobilności w Polsce oraz Krajowych Ram Polityki Rozwoju Infrastruktury Paliw Alternatywnych. Następnym krokiem było uchwalenie Ustawy o elektromobilności i paliwach alternatywnych z dnia 11 stycznia 2018 r. oraz Ustawy powołującej Fundusz Niskoemisyjnego Transportu, tj. ustawy z dnia 6 czerwca 2018 r. o zmianie Ustawy o biokomponentach i biopaliwach ciekłych oraz niektórych innych ustaw.</a:t>
            </a:r>
          </a:p>
        </p:txBody>
      </p:sp>
    </p:spTree>
    <p:extLst>
      <p:ext uri="{BB962C8B-B14F-4D97-AF65-F5344CB8AC3E}">
        <p14:creationId xmlns:p14="http://schemas.microsoft.com/office/powerpoint/2010/main" val="75157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684CD2-2A5E-469B-8BD2-9A13CA2A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Rozwój Gminy Głuszyca, a rozwój elektromobilności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1CF4D0-B88D-44E8-8993-621002BFB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10250310" cy="4317999"/>
          </a:xfrm>
        </p:spPr>
        <p:txBody>
          <a:bodyPr>
            <a:normAutofit/>
          </a:bodyPr>
          <a:lstStyle/>
          <a:p>
            <a:pPr algn="just"/>
            <a:r>
              <a:rPr lang="pl-PL" sz="1600" dirty="0"/>
              <a:t>Strategia Rozwoju Elektromobilności dla Gminy Głuszyca do roku 2035 jest spójna z lokalnymi dokumentami strategicznymi, tj:</a:t>
            </a:r>
          </a:p>
          <a:p>
            <a:pPr algn="just"/>
            <a:r>
              <a:rPr lang="pl-PL" sz="1600" dirty="0"/>
              <a:t>Plan Gospodarki Niskoemisyjnej na lata 2014-2020 z perspektywą do 2030 r. dla gminy Głuszyca z uwzględnieniem zapisów części wspólnej planu dla Aglomeracji Wałbrzyskiej.</a:t>
            </a:r>
          </a:p>
          <a:p>
            <a:pPr algn="just"/>
            <a:r>
              <a:rPr lang="pl-PL" sz="1600" dirty="0"/>
              <a:t>Strategia Rozwoju Gminy Głuszyca na lata 2012-2020</a:t>
            </a:r>
          </a:p>
          <a:p>
            <a:pPr algn="just"/>
            <a:r>
              <a:rPr lang="pl-PL" sz="1600" dirty="0"/>
              <a:t>Koncepcja Organizacji Gminnego transportu zbiorowego w Gminie Głuszyca – prezentuje potencjał transportowy gminy i stan transportu lokalnego;</a:t>
            </a:r>
          </a:p>
          <a:p>
            <a:pPr algn="just"/>
            <a:r>
              <a:rPr lang="pl-PL" sz="1600" dirty="0"/>
              <a:t>Lokalny Program Rewitalizacji Gminy Głuszyca na lata 2016-2020 – jego celem jest odnowienie zdegradowanych terenów, budynków i obiektów na obszarze rewitalizacji oraz nadanie im nowych funkcji społecznych, rekreacyjnych turystycznych i kulturalnych;</a:t>
            </a:r>
          </a:p>
          <a:p>
            <a:pPr algn="just"/>
            <a:r>
              <a:rPr lang="pl-PL" sz="1600" dirty="0"/>
              <a:t>Projekt założeń do planu zaopatrzenia w ciepło, energię elektryczną i paliwa gazowe dla gminy Głuszyca – dokument przedstawia plany zaopatrzenia w energię elektryczną;</a:t>
            </a:r>
          </a:p>
          <a:p>
            <a:pPr algn="just"/>
            <a:r>
              <a:rPr lang="pl-PL" sz="1600" dirty="0"/>
              <a:t>Uchwała nr XVI/77/2011 Rady Miejskiej w Głuszycy z dnia 28 października 2011 r. w sprawie uchwalenia miejscowego planu zagospodarowania przestrzennego dla miasta Głuszyca.</a:t>
            </a:r>
          </a:p>
          <a:p>
            <a:pPr algn="just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5268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0B9B2F-6447-4C30-BB4F-0FE293524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>
                <a:solidFill>
                  <a:srgbClr val="EBEBEB"/>
                </a:solidFill>
              </a:rPr>
              <a:t>Planowane zadania inwestycyjne w ramach rozwoju elektromobilności na terenie Gminy Głuszyca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B185B74-A284-4701-AF8D-5DB05A42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02" y="2304955"/>
            <a:ext cx="3841889" cy="23051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1350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249FDF-6085-4810-BF06-4E0C26C3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Rozwój Centrum Przesiadkowego w Głuszycy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390B88-80FC-4EA3-9C9C-5DB05BCA4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764" y="2160589"/>
            <a:ext cx="5597236" cy="3880772"/>
          </a:xfrm>
        </p:spPr>
        <p:txBody>
          <a:bodyPr>
            <a:normAutofit/>
          </a:bodyPr>
          <a:lstStyle/>
          <a:p>
            <a:pPr algn="just"/>
            <a:r>
              <a:rPr lang="pl-PL" sz="1400" dirty="0"/>
              <a:t>Jednym z najważniejszych punktów na terenie Gminy Głuszyca związanych z zbiorowym transportem publicznym jest Centrum Przesiadkowe w Głuszycy które powstało w ramach projektu „</a:t>
            </a:r>
            <a:r>
              <a:rPr lang="pl-PL" sz="1400" dirty="0" err="1"/>
              <a:t>Sowiogórski</a:t>
            </a:r>
            <a:r>
              <a:rPr lang="pl-PL" sz="1400" dirty="0"/>
              <a:t> Raj –budowa Centrum Przesiadkowego w Głuszycy” dofinansowanego ze środków Regionalnego Programu Operacyjnego Województwa Dolnośląskiego na lata 2014-2020. </a:t>
            </a:r>
          </a:p>
          <a:p>
            <a:pPr algn="just"/>
            <a:r>
              <a:rPr lang="pl-PL" sz="1400" dirty="0"/>
              <a:t>Dalsze inwestycje polegające na polepszaniu infrastruktury zarówno Centrum Przesiadkowego jak i jego okolic powodować będą zwiększenie jego użyteczności, a co za tym idzie zwiększenie zainteresowania mieszkańców i turystów zbiorową komunikacją publiczną</a:t>
            </a:r>
          </a:p>
          <a:p>
            <a:pPr algn="just"/>
            <a:r>
              <a:rPr lang="pl-PL" sz="1400" dirty="0"/>
              <a:t>W tabeli przedstawiono elementy infrastrukturalne które mogą być elementem zwiększającym atrakcyjność Centrum Przesiadkowego w Głuszycy</a:t>
            </a:r>
          </a:p>
          <a:p>
            <a:pPr algn="just"/>
            <a:endParaRPr lang="pl-PL" sz="1400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88C050A5-2A16-4CC0-BA2B-321B4DA221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2891340"/>
              </p:ext>
            </p:extLst>
          </p:nvPr>
        </p:nvGraphicFramePr>
        <p:xfrm>
          <a:off x="6953955" y="2160590"/>
          <a:ext cx="3894667" cy="3469234"/>
        </p:xfrm>
        <a:graphic>
          <a:graphicData uri="http://schemas.openxmlformats.org/drawingml/2006/table">
            <a:tbl>
              <a:tblPr firstRow="1" firstCol="1" bandRow="1"/>
              <a:tblGrid>
                <a:gridCol w="774178">
                  <a:extLst>
                    <a:ext uri="{9D8B030D-6E8A-4147-A177-3AD203B41FA5}">
                      <a16:colId xmlns:a16="http://schemas.microsoft.com/office/drawing/2014/main" val="1507608923"/>
                    </a:ext>
                  </a:extLst>
                </a:gridCol>
                <a:gridCol w="3120489">
                  <a:extLst>
                    <a:ext uri="{9D8B030D-6E8A-4147-A177-3AD203B41FA5}">
                      <a16:colId xmlns:a16="http://schemas.microsoft.com/office/drawing/2014/main" val="887339211"/>
                    </a:ext>
                  </a:extLst>
                </a:gridCol>
              </a:tblGrid>
              <a:tr h="1970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Nazwa Infrastruktury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404941"/>
                  </a:ext>
                </a:extLst>
              </a:tr>
              <a:tr h="23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Parking dla samochodów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51088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Infrastruktura rowerowa stojaki, wiaty, garaże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638674"/>
                  </a:ext>
                </a:extLst>
              </a:tr>
              <a:tr h="35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Tablica dynamicznego rozkładu jazdy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78057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Ścieżki rowerowe 3 km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63090"/>
                  </a:ext>
                </a:extLst>
              </a:tr>
              <a:tr h="536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Stacja ładowania samochodów elektrycznych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51654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Oświetlenie przejścia dla pieszych i terenu dworca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145842"/>
                  </a:ext>
                </a:extLst>
              </a:tr>
              <a:tr h="542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Zielono niebieska infrastruktura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29802"/>
                  </a:ext>
                </a:extLst>
              </a:tr>
              <a:tr h="536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Ładowarka pojazdów elektrycznych wraz z instalacją OZE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45" marR="61845" marT="0" marB="0" anchor="ctr">
                    <a:lnL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56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49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0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DA6C25-CFF3-491D-9E7D-40B18BBE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b="1" dirty="0" err="1"/>
              <a:t>Rozwój</a:t>
            </a:r>
            <a:r>
              <a:rPr lang="en-US" sz="2900" b="1" dirty="0"/>
              <a:t> </a:t>
            </a:r>
            <a:r>
              <a:rPr lang="en-US" sz="2900" b="1" dirty="0" err="1"/>
              <a:t>ścieżek</a:t>
            </a:r>
            <a:r>
              <a:rPr lang="en-US" sz="2900" b="1" dirty="0"/>
              <a:t> </a:t>
            </a:r>
            <a:r>
              <a:rPr lang="en-US" sz="2900" b="1" dirty="0" err="1"/>
              <a:t>rowerowych</a:t>
            </a:r>
            <a:r>
              <a:rPr lang="en-US" sz="2900" b="1" dirty="0"/>
              <a:t> </a:t>
            </a:r>
            <a:r>
              <a:rPr lang="en-US" sz="2900" b="1" dirty="0" err="1"/>
              <a:t>na</a:t>
            </a:r>
            <a:r>
              <a:rPr lang="en-US" sz="2900" b="1" dirty="0"/>
              <a:t> terenie </a:t>
            </a:r>
            <a:r>
              <a:rPr lang="en-US" sz="2900" b="1" dirty="0" err="1"/>
              <a:t>Gminy</a:t>
            </a:r>
            <a:r>
              <a:rPr lang="en-US" sz="2900" b="1" dirty="0"/>
              <a:t> </a:t>
            </a:r>
            <a:r>
              <a:rPr lang="en-US" sz="2900" b="1" dirty="0" err="1"/>
              <a:t>Głuszyca</a:t>
            </a:r>
            <a:endParaRPr lang="en-US" sz="2900" b="1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B6AAF19-F9D3-45A5-AE5D-78BC81106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7BBF43D6-A5CF-4884-BE66-F395A6C04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FA6664E-0ECB-4B4E-B5A1-8EAA4E78D6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690" y="2892347"/>
            <a:ext cx="5422563" cy="1603453"/>
          </a:xfrm>
          <a:prstGeom prst="rect">
            <a:avLst/>
          </a:prstGeom>
          <a:effectLst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D4731B7-53A1-43E4-B5FD-B33358A7F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C13040-01C3-453B-8142-8840D9D0E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2052918"/>
            <a:ext cx="5716195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500" dirty="0"/>
              <a:t>W </a:t>
            </a:r>
            <a:r>
              <a:rPr lang="en-US" sz="1500" dirty="0" err="1"/>
              <a:t>ramach</a:t>
            </a:r>
            <a:r>
              <a:rPr lang="en-US" sz="1500" dirty="0"/>
              <a:t> </a:t>
            </a:r>
            <a:r>
              <a:rPr lang="en-US" sz="1500" dirty="0" err="1"/>
              <a:t>dokumentu</a:t>
            </a:r>
            <a:r>
              <a:rPr lang="en-US" sz="1500" dirty="0"/>
              <a:t> </a:t>
            </a:r>
            <a:r>
              <a:rPr lang="en-US" sz="1500" dirty="0" err="1"/>
              <a:t>strategicznego</a:t>
            </a:r>
            <a:r>
              <a:rPr lang="en-US" sz="1500" dirty="0"/>
              <a:t> </a:t>
            </a:r>
            <a:r>
              <a:rPr lang="en-US" sz="1500" dirty="0" err="1"/>
              <a:t>opracowano</a:t>
            </a:r>
            <a:r>
              <a:rPr lang="en-US" sz="1500" dirty="0"/>
              <a:t> </a:t>
            </a:r>
            <a:r>
              <a:rPr lang="en-US" sz="1500" dirty="0" err="1"/>
              <a:t>wstępne</a:t>
            </a:r>
            <a:r>
              <a:rPr lang="en-US" sz="1500" dirty="0"/>
              <a:t> </a:t>
            </a:r>
            <a:r>
              <a:rPr lang="en-US" sz="1500" dirty="0" err="1"/>
              <a:t>plany</a:t>
            </a:r>
            <a:r>
              <a:rPr lang="en-US" sz="1500" dirty="0"/>
              <a:t> </a:t>
            </a:r>
            <a:r>
              <a:rPr lang="en-US" sz="1500" dirty="0" err="1"/>
              <a:t>rozwoju</a:t>
            </a:r>
            <a:r>
              <a:rPr lang="en-US" sz="1500" dirty="0"/>
              <a:t> </a:t>
            </a:r>
            <a:r>
              <a:rPr lang="en-US" sz="1500" dirty="0" err="1"/>
              <a:t>dróg</a:t>
            </a:r>
            <a:r>
              <a:rPr lang="en-US" sz="1500" dirty="0"/>
              <a:t> </a:t>
            </a:r>
            <a:r>
              <a:rPr lang="en-US" sz="1500" dirty="0" err="1"/>
              <a:t>rowerowych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terenie </a:t>
            </a:r>
            <a:r>
              <a:rPr lang="en-US" sz="1500" dirty="0" err="1"/>
              <a:t>gminy</a:t>
            </a:r>
            <a:r>
              <a:rPr lang="en-US" sz="1500" dirty="0"/>
              <a:t>. </a:t>
            </a:r>
            <a:r>
              <a:rPr lang="en-US" sz="1500" dirty="0" err="1"/>
              <a:t>Proponowane</a:t>
            </a:r>
            <a:r>
              <a:rPr lang="en-US" sz="1500" dirty="0"/>
              <a:t> </a:t>
            </a:r>
            <a:r>
              <a:rPr lang="en-US" sz="1500" dirty="0" err="1"/>
              <a:t>trasy</a:t>
            </a:r>
            <a:r>
              <a:rPr lang="en-US" sz="1500" dirty="0"/>
              <a:t> </a:t>
            </a:r>
            <a:r>
              <a:rPr lang="en-US" sz="1500" dirty="0" err="1"/>
              <a:t>rowerowe</a:t>
            </a:r>
            <a:r>
              <a:rPr lang="en-US" sz="1500" dirty="0"/>
              <a:t>: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 algn="just">
              <a:lnSpc>
                <a:spcPct val="90000"/>
              </a:lnSpc>
            </a:pPr>
            <a:r>
              <a:rPr lang="en-US" sz="1500" dirty="0" err="1"/>
              <a:t>Powyższe</a:t>
            </a:r>
            <a:r>
              <a:rPr lang="en-US" sz="1500" dirty="0"/>
              <a:t> </a:t>
            </a:r>
            <a:r>
              <a:rPr lang="en-US" sz="1500" dirty="0" err="1"/>
              <a:t>trasy</a:t>
            </a:r>
            <a:r>
              <a:rPr lang="en-US" sz="1500" dirty="0"/>
              <a:t> </a:t>
            </a:r>
            <a:r>
              <a:rPr lang="en-US" sz="1500" dirty="0" err="1"/>
              <a:t>rowerowe</a:t>
            </a:r>
            <a:r>
              <a:rPr lang="en-US" sz="1500" dirty="0"/>
              <a:t> </a:t>
            </a:r>
            <a:r>
              <a:rPr lang="en-US" sz="1500" dirty="0" err="1"/>
              <a:t>nie</a:t>
            </a:r>
            <a:r>
              <a:rPr lang="en-US" sz="1500" dirty="0"/>
              <a:t> </a:t>
            </a:r>
            <a:r>
              <a:rPr lang="en-US" sz="1500" dirty="0" err="1"/>
              <a:t>są</a:t>
            </a:r>
            <a:r>
              <a:rPr lang="en-US" sz="1500" dirty="0"/>
              <a:t> </a:t>
            </a:r>
            <a:r>
              <a:rPr lang="en-US" sz="1500" dirty="0" err="1"/>
              <a:t>ostateczną</a:t>
            </a:r>
            <a:r>
              <a:rPr lang="en-US" sz="1500" dirty="0"/>
              <a:t> </a:t>
            </a:r>
            <a:r>
              <a:rPr lang="en-US" sz="1500" dirty="0" err="1"/>
              <a:t>wersją</a:t>
            </a:r>
            <a:r>
              <a:rPr lang="en-US" sz="1500" dirty="0"/>
              <a:t> ich </a:t>
            </a:r>
            <a:r>
              <a:rPr lang="en-US" sz="1500" dirty="0" err="1"/>
              <a:t>przebiegu</a:t>
            </a:r>
            <a:r>
              <a:rPr lang="en-US" sz="1500" dirty="0"/>
              <a:t>. </a:t>
            </a:r>
            <a:r>
              <a:rPr lang="en-US" sz="1500" dirty="0" err="1"/>
              <a:t>Przebieg</a:t>
            </a:r>
            <a:r>
              <a:rPr lang="en-US" sz="1500" dirty="0"/>
              <a:t> </a:t>
            </a:r>
            <a:r>
              <a:rPr lang="en-US" sz="1500" dirty="0" err="1"/>
              <a:t>tras</a:t>
            </a:r>
            <a:r>
              <a:rPr lang="en-US" sz="1500" dirty="0"/>
              <a:t> </a:t>
            </a:r>
            <a:r>
              <a:rPr lang="en-US" sz="1500" dirty="0" err="1"/>
              <a:t>zostanie</a:t>
            </a:r>
            <a:r>
              <a:rPr lang="en-US" sz="1500" dirty="0"/>
              <a:t> </a:t>
            </a:r>
            <a:r>
              <a:rPr lang="en-US" sz="1500" dirty="0" err="1"/>
              <a:t>szczegółowo</a:t>
            </a:r>
            <a:r>
              <a:rPr lang="en-US" sz="1500" dirty="0"/>
              <a:t> </a:t>
            </a:r>
            <a:r>
              <a:rPr lang="en-US" sz="1500" dirty="0" err="1"/>
              <a:t>ustalony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etapie</a:t>
            </a:r>
            <a:r>
              <a:rPr lang="en-US" sz="1500" dirty="0"/>
              <a:t> </a:t>
            </a:r>
            <a:r>
              <a:rPr lang="en-US" sz="1500" dirty="0" err="1"/>
              <a:t>przygotowania</a:t>
            </a:r>
            <a:r>
              <a:rPr lang="en-US" sz="1500" dirty="0"/>
              <a:t> </a:t>
            </a:r>
            <a:r>
              <a:rPr lang="en-US" sz="1500" dirty="0" err="1"/>
              <a:t>dokumentacji</a:t>
            </a:r>
            <a:r>
              <a:rPr lang="en-US" sz="1500" dirty="0"/>
              <a:t> </a:t>
            </a:r>
            <a:r>
              <a:rPr lang="en-US" sz="1500" dirty="0" err="1"/>
              <a:t>projektowej</a:t>
            </a:r>
            <a:r>
              <a:rPr lang="en-US" sz="1500" dirty="0"/>
              <a:t>. </a:t>
            </a:r>
            <a:r>
              <a:rPr lang="en-US" sz="1500" dirty="0" err="1"/>
              <a:t>Powyższe</a:t>
            </a:r>
            <a:r>
              <a:rPr lang="en-US" sz="1500" dirty="0"/>
              <a:t> </a:t>
            </a:r>
            <a:r>
              <a:rPr lang="en-US" sz="1500" dirty="0" err="1"/>
              <a:t>zestawienie</a:t>
            </a:r>
            <a:r>
              <a:rPr lang="en-US" sz="1500" dirty="0"/>
              <a:t> ma charakter </a:t>
            </a:r>
            <a:r>
              <a:rPr lang="en-US" sz="1500" dirty="0" err="1"/>
              <a:t>otwarty</a:t>
            </a:r>
            <a:r>
              <a:rPr lang="en-US" sz="1500" dirty="0"/>
              <a:t>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8AF70FD-020F-4B5B-9685-CAF27B32E7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18741" r="3265" b="-1"/>
          <a:stretch/>
        </p:blipFill>
        <p:spPr>
          <a:xfrm>
            <a:off x="7008419" y="1157465"/>
            <a:ext cx="5008176" cy="45430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47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821D26-E0F3-4E24-87D6-EF856836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EBEBEB"/>
                </a:solidFill>
              </a:rPr>
              <a:t>Doświetlenie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  <a:r>
              <a:rPr lang="en-US" sz="3600" b="1" dirty="0" err="1">
                <a:solidFill>
                  <a:srgbClr val="EBEBEB"/>
                </a:solidFill>
              </a:rPr>
              <a:t>przejść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  <a:r>
              <a:rPr lang="en-US" sz="3600" b="1" dirty="0" err="1">
                <a:solidFill>
                  <a:srgbClr val="EBEBEB"/>
                </a:solidFill>
              </a:rPr>
              <a:t>dla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  <a:r>
              <a:rPr lang="en-US" sz="3600" b="1" dirty="0" err="1">
                <a:solidFill>
                  <a:srgbClr val="EBEBEB"/>
                </a:solidFill>
              </a:rPr>
              <a:t>pieszych</a:t>
            </a:r>
            <a:r>
              <a:rPr lang="en-US" sz="3600" b="1" dirty="0">
                <a:solidFill>
                  <a:srgbClr val="EBEBEB"/>
                </a:solidFill>
              </a:rPr>
              <a:t> </a:t>
            </a:r>
            <a:r>
              <a:rPr lang="en-US" sz="3600" b="1" dirty="0" err="1">
                <a:solidFill>
                  <a:srgbClr val="EBEBEB"/>
                </a:solidFill>
              </a:rPr>
              <a:t>na</a:t>
            </a:r>
            <a:r>
              <a:rPr lang="en-US" sz="3600" b="1" dirty="0">
                <a:solidFill>
                  <a:srgbClr val="EBEBEB"/>
                </a:solidFill>
              </a:rPr>
              <a:t> terenie </a:t>
            </a:r>
            <a:r>
              <a:rPr lang="pl-PL" sz="3600" b="1" dirty="0">
                <a:solidFill>
                  <a:srgbClr val="EBEBEB"/>
                </a:solidFill>
              </a:rPr>
              <a:t>gminy</a:t>
            </a:r>
            <a:endParaRPr lang="en-US" sz="3600" b="1" dirty="0">
              <a:solidFill>
                <a:srgbClr val="EBEBEB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77E63-EC08-4865-B231-2D477ED16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</a:rPr>
              <a:t>Poprawa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bezpieczeństwa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pieszych</a:t>
            </a:r>
            <a:r>
              <a:rPr lang="en-US" dirty="0">
                <a:solidFill>
                  <a:srgbClr val="FFFFFF"/>
                </a:solidFill>
              </a:rPr>
              <a:t> jest </a:t>
            </a:r>
            <a:r>
              <a:rPr lang="en-US" dirty="0" err="1">
                <a:solidFill>
                  <a:srgbClr val="FFFFFF"/>
                </a:solidFill>
              </a:rPr>
              <a:t>ważnym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elementem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działania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rzecz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zmiany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nawyków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transportowych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mieszkańców</a:t>
            </a:r>
            <a:r>
              <a:rPr lang="en-US" dirty="0">
                <a:solidFill>
                  <a:srgbClr val="FFFFFF"/>
                </a:solidFill>
              </a:rPr>
              <a:t>. W </a:t>
            </a:r>
            <a:r>
              <a:rPr lang="en-US" dirty="0" err="1">
                <a:solidFill>
                  <a:srgbClr val="FFFFFF"/>
                </a:solidFill>
              </a:rPr>
              <a:t>ramach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rozwoju</a:t>
            </a:r>
            <a:r>
              <a:rPr lang="en-US" dirty="0">
                <a:solidFill>
                  <a:srgbClr val="FFFFFF"/>
                </a:solidFill>
              </a:rPr>
              <a:t> elektromobilności </a:t>
            </a:r>
            <a:r>
              <a:rPr lang="en-US" dirty="0" err="1">
                <a:solidFill>
                  <a:srgbClr val="FFFFFF"/>
                </a:solidFill>
              </a:rPr>
              <a:t>zostaną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wytypowane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najbardziej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newralgiczne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przejścia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dla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pieszych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które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poddane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zostaną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modernizacji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oraz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doświetleniu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048D280A-EAC1-44EC-9F81-5AB4C926F4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5258" r="23539" b="-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893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D3E6CD-434E-4F2B-91F8-1CB2A515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dirty="0" err="1">
                <a:solidFill>
                  <a:srgbClr val="EBEBEB"/>
                </a:solidFill>
              </a:rPr>
              <a:t>Możliwość</a:t>
            </a:r>
            <a:r>
              <a:rPr lang="en-US" sz="2900" b="1" dirty="0">
                <a:solidFill>
                  <a:srgbClr val="EBEBEB"/>
                </a:solidFill>
              </a:rPr>
              <a:t> </a:t>
            </a:r>
            <a:r>
              <a:rPr lang="en-US" sz="2900" b="1" dirty="0" err="1">
                <a:solidFill>
                  <a:srgbClr val="EBEBEB"/>
                </a:solidFill>
              </a:rPr>
              <a:t>zakupu</a:t>
            </a:r>
            <a:r>
              <a:rPr lang="en-US" sz="2900" b="1" dirty="0">
                <a:solidFill>
                  <a:srgbClr val="EBEBEB"/>
                </a:solidFill>
              </a:rPr>
              <a:t> </a:t>
            </a:r>
            <a:r>
              <a:rPr lang="en-US" sz="2900" b="1" dirty="0" err="1">
                <a:solidFill>
                  <a:srgbClr val="EBEBEB"/>
                </a:solidFill>
              </a:rPr>
              <a:t>elektrycznej</a:t>
            </a:r>
            <a:r>
              <a:rPr lang="en-US" sz="2900" b="1" dirty="0">
                <a:solidFill>
                  <a:srgbClr val="EBEBEB"/>
                </a:solidFill>
              </a:rPr>
              <a:t> </a:t>
            </a:r>
            <a:r>
              <a:rPr lang="en-US" sz="2900" b="1" dirty="0" err="1">
                <a:solidFill>
                  <a:srgbClr val="EBEBEB"/>
                </a:solidFill>
              </a:rPr>
              <a:t>floty</a:t>
            </a:r>
            <a:r>
              <a:rPr lang="en-US" sz="2900" b="1" dirty="0">
                <a:solidFill>
                  <a:srgbClr val="EBEBEB"/>
                </a:solidFill>
              </a:rPr>
              <a:t> </a:t>
            </a:r>
            <a:r>
              <a:rPr lang="en-US" sz="2900" b="1" dirty="0" err="1">
                <a:solidFill>
                  <a:srgbClr val="EBEBEB"/>
                </a:solidFill>
              </a:rPr>
              <a:t>autobusowej</a:t>
            </a:r>
            <a:r>
              <a:rPr lang="en-US" sz="2900" b="1" dirty="0">
                <a:solidFill>
                  <a:srgbClr val="EBEBEB"/>
                </a:solidFill>
              </a:rPr>
              <a:t> w </a:t>
            </a:r>
            <a:r>
              <a:rPr lang="en-US" sz="2900" b="1" dirty="0" err="1">
                <a:solidFill>
                  <a:srgbClr val="EBEBEB"/>
                </a:solidFill>
              </a:rPr>
              <a:t>ramach</a:t>
            </a:r>
            <a:r>
              <a:rPr lang="en-US" sz="2900" b="1" dirty="0">
                <a:solidFill>
                  <a:srgbClr val="EBEBEB"/>
                </a:solidFill>
              </a:rPr>
              <a:t> </a:t>
            </a:r>
            <a:r>
              <a:rPr lang="en-US" sz="2900" b="1" dirty="0" err="1">
                <a:solidFill>
                  <a:srgbClr val="EBEBEB"/>
                </a:solidFill>
              </a:rPr>
              <a:t>komunikacji</a:t>
            </a:r>
            <a:r>
              <a:rPr lang="en-US" sz="2900" b="1" dirty="0">
                <a:solidFill>
                  <a:srgbClr val="EBEBEB"/>
                </a:solidFill>
              </a:rPr>
              <a:t> </a:t>
            </a:r>
            <a:r>
              <a:rPr lang="en-US" sz="2900" b="1" dirty="0" err="1">
                <a:solidFill>
                  <a:srgbClr val="EBEBEB"/>
                </a:solidFill>
              </a:rPr>
              <a:t>miejskiej</a:t>
            </a:r>
            <a:endParaRPr lang="en-US" sz="2900" b="1" dirty="0">
              <a:solidFill>
                <a:srgbClr val="EBEBEB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4ABACB-049B-46D4-9131-FC2E0B083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dirty="0" err="1">
                <a:solidFill>
                  <a:srgbClr val="FFFFFF"/>
                </a:solidFill>
              </a:rPr>
              <a:t>Ważnym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elementem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ograniczenia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emisyjności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komunikacji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publicznej</a:t>
            </a:r>
            <a:r>
              <a:rPr lang="en-US" dirty="0">
                <a:solidFill>
                  <a:srgbClr val="FFFFFF"/>
                </a:solidFill>
              </a:rPr>
              <a:t> jest </a:t>
            </a:r>
            <a:r>
              <a:rPr lang="en-US" dirty="0" err="1">
                <a:solidFill>
                  <a:srgbClr val="FFFFFF"/>
                </a:solidFill>
              </a:rPr>
              <a:t>wymiana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floty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autobusów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pojazdy</a:t>
            </a:r>
            <a:r>
              <a:rPr lang="en-US" dirty="0">
                <a:solidFill>
                  <a:srgbClr val="FFFFFF"/>
                </a:solidFill>
              </a:rPr>
              <a:t> z </a:t>
            </a:r>
            <a:r>
              <a:rPr lang="en-US" dirty="0" err="1">
                <a:solidFill>
                  <a:srgbClr val="FFFFFF"/>
                </a:solidFill>
              </a:rPr>
              <a:t>napędem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elektrycznym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Zakup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autobusów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elektrycznych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poprzedzony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zostanie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staranną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analizą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efektywności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kosztowej</a:t>
            </a:r>
            <a:r>
              <a:rPr lang="en-US" dirty="0">
                <a:solidFill>
                  <a:srgbClr val="FFFFFF"/>
                </a:solidFill>
              </a:rPr>
              <a:t>. Analizie </a:t>
            </a:r>
            <a:r>
              <a:rPr lang="en-US" dirty="0" err="1">
                <a:solidFill>
                  <a:srgbClr val="FFFFFF"/>
                </a:solidFill>
              </a:rPr>
              <a:t>poddane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zostaną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także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trasy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przejazdów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komunikacji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miejskiej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104BA8B-2D19-4F4C-83B8-D12DBD63BC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2832" r="28680" b="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883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888</Words>
  <Application>Microsoft Office PowerPoint</Application>
  <PresentationFormat>Panoramiczny</PresentationFormat>
  <Paragraphs>65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Jon</vt:lpstr>
      <vt:lpstr>Strategia Rozwoju Elektromobilności dla Gminy Głuszyca do roku 2035</vt:lpstr>
      <vt:lpstr>Elektromobilność</vt:lpstr>
      <vt:lpstr>Prawo a elektromobilność</vt:lpstr>
      <vt:lpstr>Rozwój Gminy Głuszyca, a rozwój elektromobilności</vt:lpstr>
      <vt:lpstr>Planowane zadania inwestycyjne w ramach rozwoju elektromobilności na terenie Gminy Głuszyca</vt:lpstr>
      <vt:lpstr>Rozwój Centrum Przesiadkowego w Głuszycy </vt:lpstr>
      <vt:lpstr>Rozwój ścieżek rowerowych na terenie Gminy Głuszyca</vt:lpstr>
      <vt:lpstr>Doświetlenie przejść dla pieszych na terenie gminy</vt:lpstr>
      <vt:lpstr>Możliwość zakupu elektrycznej floty autobusowej w ramach komunikacji miejskiej</vt:lpstr>
      <vt:lpstr>Modernizacja przystanków autobusowych </vt:lpstr>
      <vt:lpstr>Strategia Rozwoju Elektromobilności dla Gminy Głuszyca do roku 2035</vt:lpstr>
      <vt:lpstr>KONSULTACJE SPOŁECZNE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Rozwoju Elektromobilności dla Gminy Głuszyca do roku 2035</dc:title>
  <dc:creator>Centrum Funduszy</dc:creator>
  <cp:lastModifiedBy>Centrum Funduszy</cp:lastModifiedBy>
  <cp:revision>3</cp:revision>
  <dcterms:created xsi:type="dcterms:W3CDTF">2020-07-27T06:54:55Z</dcterms:created>
  <dcterms:modified xsi:type="dcterms:W3CDTF">2020-07-27T10:54:24Z</dcterms:modified>
</cp:coreProperties>
</file>